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4" r:id="rId4"/>
    <p:sldId id="317" r:id="rId5"/>
    <p:sldId id="318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15" r:id="rId22"/>
    <p:sldId id="316" r:id="rId23"/>
    <p:sldId id="288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5789B-37A2-4CE9-99B8-957579CC9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326A7E-B8F6-430D-8ACE-16D4E23C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E8E0BE-2219-41AA-BB22-02EBA079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003307-0D01-4FA2-AEE2-CB4C5ECF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344BC-6953-4D98-B011-79AFBE8F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6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88BC-741D-4290-A85E-B2821920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388F38-5AA9-4B87-A938-ADC6EEA4E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A6B8-DA61-4ED9-B513-0983D94A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0B3F7-5DE8-49A7-84B2-9BF80F99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22531B-E8DD-4589-AF94-B49C9E2D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5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A031AF-05DC-4CBC-AD84-E0B0C8694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7B0B0D-D884-484C-BB15-D8B8D3EC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8F475A-2BEC-4E28-A217-05649A3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F0BC28-1A70-4A59-A375-DB461E6C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B03CA-5FFE-43CB-8D3F-B06106C3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82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974F4-6240-464F-8AEA-7A026ECF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46A4B-58FD-4043-ADD7-C2D0CE6A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1CBE93-2F8D-4A5E-BDD3-BD841A41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9AC5BB-BD7C-497B-8D1E-7C96B4B0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86144-A4CD-4100-B2B5-2DA5E9F5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2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5555C-1F15-4732-91A1-A72CCC29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EAD5C1-F17A-4FD6-9A3A-5EDCEE69A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48E2D-E8CA-4964-9B63-0C52534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BBD79-BFF1-49E8-9C7E-0F2556A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82E48-393A-4021-A7EC-7C7CFE7A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18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BD151-D8E0-4E63-946E-72F5B43A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8E99CE-B6A3-432B-90D1-FAE26144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A5C5A4-F5B2-4F42-B5D3-54334D790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0CCF9-1683-428C-9F2D-05E8C7D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4CFB5D-2707-48CD-B22A-F11FEDEF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97E28A-8D85-4DDC-A351-DF14632D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7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5D825-B41D-49A4-895A-98295430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C58DB7-E5D8-4457-A111-9614B5C3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E3119-AFD0-467C-96C8-E46E53B46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CA3C3AF-5502-4340-A581-A1C6E5C7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8F9DFC4-1391-40BE-9CB0-496575AAD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315DFB-14F6-440A-8327-78A7740A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EB04FA-3F90-4C7C-B5AF-3A2D4D88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35D8BA-36F5-4E17-9578-FDCE1130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0232F-9943-43F5-8E56-3FECE950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3737D-2CB3-408E-ADAD-2BA978AA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FE8B8C-8AE2-4EC0-8645-9E1AF61D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5051D5-3C28-4067-8CF3-947D9C26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98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FB580D-004B-4B6A-A8C0-E00E9948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8489B3-BB66-4525-95FB-61C23212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1C03F7-ECAD-45FC-A69B-BD1800E6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87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9DBA7-5EE5-432B-AC7D-AAF62467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139FA-56F0-4B49-B2AC-E87B0DD5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1E3F4E-9878-4AF8-BE58-66060F7A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6A42B8-8B98-40F4-AB52-AB0EBD9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07A9AC-EAFA-4651-8395-C1DCB3E4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924A16-92D3-4EA6-91BB-9A639656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30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90905-0CB3-459E-9E28-E012CA23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983313-1452-445A-8844-1D1A77C80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5462AD5-FE5E-4269-843F-6CE13FBA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78432A-2E13-4EBB-9313-4EBA437E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36960-1302-412B-A701-DDF0A0EC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20FE54-0E9C-4319-BAF8-31ACF081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6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16F9F9-8239-4195-B9DA-6AFBB0F9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A36FAD-9CD1-4585-B374-6C827DAC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5A7C8-B4B8-4FF7-9FE0-EA39225F3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824D-6C38-4B47-A913-7FE54077E07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8C6EB9-F250-4831-ADA2-9E63F661C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53125E-A8BD-4F56-B2F7-51D5628F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gionbilekarpaty.cz/dokumentace-k-4-vyzve-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B5ADB-68B2-4251-A821-0F4B181B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1122363"/>
            <a:ext cx="9617464" cy="3782146"/>
          </a:xfrm>
        </p:spPr>
        <p:txBody>
          <a:bodyPr>
            <a:normAutofit/>
          </a:bodyPr>
          <a:lstStyle/>
          <a:p>
            <a:r>
              <a:rPr lang="cs-CZ" b="1" dirty="0"/>
              <a:t>Příprava malého projektu </a:t>
            </a:r>
            <a:br>
              <a:rPr lang="cs-CZ" b="1" dirty="0"/>
            </a:br>
            <a:r>
              <a:rPr lang="cs-CZ" b="1" dirty="0"/>
              <a:t>- 2. část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Předložení MP, žádost a přílohy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CDC362-380F-4652-95EC-1B455EDF4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250" y="5202238"/>
            <a:ext cx="9144000" cy="1655762"/>
          </a:xfrm>
        </p:spPr>
        <p:txBody>
          <a:bodyPr>
            <a:normAutofit/>
          </a:bodyPr>
          <a:lstStyle/>
          <a:p>
            <a:r>
              <a:rPr lang="cs-CZ" dirty="0"/>
              <a:t>Fond malých projektů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27D3B9-9096-4241-A666-4D181B64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" y="107710"/>
            <a:ext cx="11224591" cy="10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4. Popis MP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607126"/>
            <a:ext cx="11429998" cy="4876801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dirty="0"/>
              <a:t>4.1 Stručný popis MP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4.2 Popis výchozího stavu a zdůvodnění potřeby realizace MP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4.3 Způsob realizace aktivit MP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4.4 Udržitelnost MP (popis aktivit MP po dobu udržitelnosti a využití pořízeného majetku v rámci udržitelnosti)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4.5 Administrativní a provozní kapacita žadatele a všech projektových partnerů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4.6 Zdůvodnění potřeby přeshraničního přístupu v rámci malého projektu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4.7 Technické zajištění MP (popis technického zajištění malého projektu a podrobnější popis položek rozpočtu)</a:t>
            </a:r>
          </a:p>
        </p:txBody>
      </p:sp>
    </p:spTree>
    <p:extLst>
      <p:ext uri="{BB962C8B-B14F-4D97-AF65-F5344CB8AC3E}">
        <p14:creationId xmlns:p14="http://schemas.microsoft.com/office/powerpoint/2010/main" val="404663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kapitola 5. a 6.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607126"/>
            <a:ext cx="11429998" cy="4876801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b="1" dirty="0"/>
              <a:t>5. Popis cílové skupiny</a:t>
            </a:r>
          </a:p>
          <a:p>
            <a:pPr marL="539750" indent="0" algn="just">
              <a:buNone/>
            </a:pPr>
            <a:r>
              <a:rPr lang="cs-CZ" u="sng" dirty="0"/>
              <a:t>Vyplňované údaje: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Název cílové skupiny (obyvatelé x návštěvníci přeshraničního regionu)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Počet členů cílové skupiny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Popis, jakým způsobem malý projekt ovlivní zvolené cílové skupiny</a:t>
            </a:r>
          </a:p>
          <a:p>
            <a:pPr marL="539750" indent="-457200" algn="just">
              <a:buFontTx/>
              <a:buChar char="-"/>
            </a:pPr>
            <a:r>
              <a:rPr lang="cs-CZ" b="1" dirty="0"/>
              <a:t>6. Harmonogram realizace aktivit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843A4C-179F-4647-AD4C-BA828623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4625253"/>
            <a:ext cx="11623234" cy="18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15240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7. Aktivity MP a očekávané měřitelné ukazatele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799"/>
            <a:ext cx="11859491" cy="4876801"/>
          </a:xfrm>
        </p:spPr>
        <p:txBody>
          <a:bodyPr>
            <a:normAutofit fontScale="92500" lnSpcReduction="10000"/>
          </a:bodyPr>
          <a:lstStyle/>
          <a:p>
            <a:pPr marL="539750" indent="-457200" algn="just">
              <a:buFontTx/>
              <a:buChar char="-"/>
            </a:pPr>
            <a:r>
              <a:rPr lang="cs-CZ" b="1" dirty="0"/>
              <a:t>7.1 Povinné aktivity MP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Řízení projektu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Zabezpečení povinné publicity MP</a:t>
            </a:r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7.2 Volitelné aktivity MP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vyplněno dle zvoleného typu aktivit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skryté řádky pro využití v případě velkého množství aktivit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nevyužité řádky opět skrýt, aby formulář žádosti nebyl zbytečně dlouhý, ponechat pouze vyplněné pole!</a:t>
            </a:r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7.3 Přehled měřitelných ukazatelů MP</a:t>
            </a:r>
          </a:p>
          <a:p>
            <a:pPr marL="527050" indent="0" algn="just" defTabSz="900113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18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Vazba části 7.2 a 7.3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632BC7-677D-4F6C-B4E8-E9EDEED3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3415"/>
            <a:ext cx="9240777" cy="36617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EEAA911-DE22-4E5D-912B-DA2D0641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302" y="4997741"/>
            <a:ext cx="9565698" cy="17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152400"/>
            <a:ext cx="10827327" cy="1325563"/>
          </a:xfrm>
        </p:spPr>
        <p:txBody>
          <a:bodyPr/>
          <a:lstStyle/>
          <a:p>
            <a:r>
              <a:rPr lang="cs-CZ" b="1" dirty="0"/>
              <a:t>Formulář žádosti o NFP – 8. Spolupráce a dopad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1477963"/>
            <a:ext cx="10827327" cy="4876801"/>
          </a:xfrm>
        </p:spPr>
        <p:txBody>
          <a:bodyPr>
            <a:normAutofit lnSpcReduction="10000"/>
          </a:bodyPr>
          <a:lstStyle/>
          <a:p>
            <a:pPr marL="539750" indent="-457200" algn="just">
              <a:buFontTx/>
              <a:buChar char="-"/>
            </a:pPr>
            <a:r>
              <a:rPr lang="cs-CZ" b="1" dirty="0"/>
              <a:t>8.1 Přeshraniční spolupráce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8.1.1 Společná příprava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8.1.2 Společná realizace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8.1.3 Společný personál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8.2 Přeshraniční dopad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8.2.1 Společenský dopad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8.2.2 Dopad na cílové skupiny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8.2.3 Finanční dopad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8.2.4 Územní dopad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endParaRPr lang="cs-CZ" dirty="0"/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27050" indent="0" algn="just" defTabSz="900113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47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-110836"/>
            <a:ext cx="10827327" cy="1325563"/>
          </a:xfrm>
        </p:spPr>
        <p:txBody>
          <a:bodyPr/>
          <a:lstStyle/>
          <a:p>
            <a:r>
              <a:rPr lang="cs-CZ" b="1" dirty="0"/>
              <a:t>Formulář žádosti o NFP – 9. Rozpočet MP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1048472"/>
            <a:ext cx="10827327" cy="5380037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b="1" dirty="0"/>
              <a:t>9.A Rozpočet malého projektu podle kategorií výdajů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údaje se načítají z dalšího listu – podrobný rozpočet projektu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obsahuje shrnutí rozpočtu na úrovni žadatele a přeshraničního partnera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nezasahovat do vzorců, vyplní se automaticky dle dalšího listu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9.B Spolufinancování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opět navazuje na další list – podrobný rozpočet projektu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je třeba doplnit částky struktury vlastního spolufinancování (soukromé, obce/města, kraje, jiné zdroje)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je třeba pohlídat, aby </a:t>
            </a:r>
            <a:r>
              <a:rPr lang="cs-CZ" dirty="0" err="1"/>
              <a:t>nápočet</a:t>
            </a:r>
            <a:r>
              <a:rPr lang="cs-CZ" dirty="0"/>
              <a:t> celkem jak částky, tak v procentech</a:t>
            </a:r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27050" indent="0" algn="just" defTabSz="900113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60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152400"/>
            <a:ext cx="10827327" cy="1325563"/>
          </a:xfrm>
        </p:spPr>
        <p:txBody>
          <a:bodyPr/>
          <a:lstStyle/>
          <a:p>
            <a:r>
              <a:rPr lang="cs-CZ" b="1" dirty="0"/>
              <a:t>Formulář žádosti o NFP – 9.B Spolufinancování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275703-C2FC-4107-880E-82477EA8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08" y="1385506"/>
            <a:ext cx="10272332" cy="52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-110836"/>
            <a:ext cx="10827327" cy="1325563"/>
          </a:xfrm>
        </p:spPr>
        <p:txBody>
          <a:bodyPr/>
          <a:lstStyle/>
          <a:p>
            <a:r>
              <a:rPr lang="cs-CZ" b="1" dirty="0"/>
              <a:t>Formulář žádosti o NFP – závěr žádosti o NFP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6" y="1976727"/>
            <a:ext cx="10827327" cy="4451783"/>
          </a:xfrm>
        </p:spPr>
        <p:txBody>
          <a:bodyPr>
            <a:normAutofit fontScale="92500" lnSpcReduction="10000"/>
          </a:bodyPr>
          <a:lstStyle/>
          <a:p>
            <a:pPr marL="539750" indent="-457200" algn="just">
              <a:buFontTx/>
              <a:buChar char="-"/>
            </a:pPr>
            <a:r>
              <a:rPr lang="cs-CZ" b="1" dirty="0"/>
              <a:t>10. Seznam povinných příloh žádosti o NFP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tato část žádosti obsahuje zaškrtávací pole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je třeba vybrat, které přílohy jsou s žádostí předkládány</a:t>
            </a:r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11. Čestné prohlášení žadatele</a:t>
            </a:r>
          </a:p>
          <a:p>
            <a:pPr marL="539750" indent="-457200" algn="just">
              <a:buFontTx/>
              <a:buChar char="-"/>
            </a:pPr>
            <a:endParaRPr lang="cs-CZ" dirty="0"/>
          </a:p>
          <a:p>
            <a:pPr marL="539750" indent="-457200" algn="just">
              <a:buFontTx/>
              <a:buChar char="-"/>
            </a:pPr>
            <a:r>
              <a:rPr lang="cs-CZ" b="1" dirty="0"/>
              <a:t>Podpisová část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podpis žadatele a partnera !!!!</a:t>
            </a:r>
          </a:p>
          <a:p>
            <a:pPr marL="984250" indent="-457200" algn="just" defTabSz="900113">
              <a:buFont typeface="Wingdings" panose="05000000000000000000" pitchFamily="2" charset="2"/>
              <a:buChar char="Ø"/>
            </a:pPr>
            <a:r>
              <a:rPr lang="cs-CZ" dirty="0"/>
              <a:t>zvýšená pozornost na počet podpisů v případě více statutárních zástupců</a:t>
            </a:r>
          </a:p>
          <a:p>
            <a:pPr marL="527050" indent="0" algn="just" defTabSz="900113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33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-110836"/>
            <a:ext cx="10827327" cy="1325563"/>
          </a:xfrm>
        </p:spPr>
        <p:txBody>
          <a:bodyPr/>
          <a:lstStyle/>
          <a:p>
            <a:r>
              <a:rPr lang="cs-CZ" b="1" dirty="0"/>
              <a:t>Podrobný rozpočet malého projektu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1203108"/>
            <a:ext cx="10827327" cy="5654892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dirty="0"/>
              <a:t>Druhý list souboru MS Excel – žádost o NFP 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Formát nastaven orientace na výšku</a:t>
            </a:r>
          </a:p>
          <a:p>
            <a:pPr marL="539750" indent="-457200" algn="just">
              <a:buFontTx/>
              <a:buChar char="-"/>
            </a:pPr>
            <a:r>
              <a:rPr lang="cs-CZ" u="sng" dirty="0"/>
              <a:t>Tisk maximálně na 2 stránky oboustranně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Je třeba vždy </a:t>
            </a:r>
            <a:r>
              <a:rPr lang="cs-CZ" u="sng" dirty="0"/>
              <a:t>vyplnit hlavičku </a:t>
            </a:r>
            <a:r>
              <a:rPr lang="cs-CZ" dirty="0"/>
              <a:t>podrobného rozpočtu</a:t>
            </a:r>
          </a:p>
          <a:p>
            <a:pPr marL="984250" indent="-457200" algn="just" defTabSz="90011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Název malého projektu</a:t>
            </a:r>
          </a:p>
          <a:p>
            <a:pPr marL="984250" indent="-457200" algn="just" defTabSz="90011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Žadatel</a:t>
            </a:r>
          </a:p>
          <a:p>
            <a:pPr marL="984250" indent="-457200" algn="just" defTabSz="90011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Kód výzvy – je již přednastaven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Je třeba dodržet číslování jednotlivých položek (např. 1.1, 1.2, apod.)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Je třeba vyplnit popisy jednotky, popis obsahu této jednotky, počet jednotek a jednotkovou cenu </a:t>
            </a:r>
          </a:p>
          <a:p>
            <a:pPr marL="539750" indent="-457200" algn="just">
              <a:buFontTx/>
              <a:buChar char="-"/>
            </a:pPr>
            <a:r>
              <a:rPr lang="cs-CZ" b="1" dirty="0">
                <a:solidFill>
                  <a:srgbClr val="FF0000"/>
                </a:solidFill>
              </a:rPr>
              <a:t>V PŘÍPADĚ PŘIDÁNÍ DALŠÍHO ŘÁDKU JE TŘEBA ZKOPÍROVAT A ZKONTROLOVAT NÁPOČET VZORCŮ !!!!!</a:t>
            </a:r>
          </a:p>
        </p:txBody>
      </p:sp>
    </p:spTree>
    <p:extLst>
      <p:ext uri="{BB962C8B-B14F-4D97-AF65-F5344CB8AC3E}">
        <p14:creationId xmlns:p14="http://schemas.microsoft.com/office/powerpoint/2010/main" val="375738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-110836"/>
            <a:ext cx="10827327" cy="1325563"/>
          </a:xfrm>
        </p:spPr>
        <p:txBody>
          <a:bodyPr/>
          <a:lstStyle/>
          <a:p>
            <a:r>
              <a:rPr lang="cs-CZ" b="1" dirty="0"/>
              <a:t>Podrobný rozpočet malého projektu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B5528B-CB66-489E-B423-3FFBAEE0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893118"/>
            <a:ext cx="10293927" cy="58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Předložení malého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14BCE-C232-4199-BC43-EADDB66A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7" y="1246908"/>
            <a:ext cx="11151253" cy="56110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err="1"/>
              <a:t>ŽoNFP</a:t>
            </a:r>
            <a:r>
              <a:rPr lang="cs-CZ" dirty="0"/>
              <a:t> </a:t>
            </a:r>
            <a:r>
              <a:rPr lang="cs-CZ" b="1" dirty="0"/>
              <a:t>musí být doručeny</a:t>
            </a:r>
            <a:r>
              <a:rPr lang="cs-CZ" dirty="0"/>
              <a:t>: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u="sng" dirty="0"/>
              <a:t>v obálce</a:t>
            </a:r>
            <a:r>
              <a:rPr lang="cs-CZ" dirty="0"/>
              <a:t>:</a:t>
            </a:r>
          </a:p>
          <a:p>
            <a:pPr marL="1260475" lvl="1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800" dirty="0"/>
              <a:t>zalepené, </a:t>
            </a:r>
          </a:p>
          <a:p>
            <a:pPr marL="1260475" lvl="1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řádně označené obálce </a:t>
            </a:r>
            <a:r>
              <a:rPr lang="cs-CZ" sz="2800" dirty="0"/>
              <a:t>(identifikace Správce, žadatele, FMP, „Neotvírat“),</a:t>
            </a:r>
          </a:p>
          <a:p>
            <a:pPr marL="1260475" lvl="1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800" dirty="0"/>
              <a:t>neprůhledné,</a:t>
            </a:r>
          </a:p>
          <a:p>
            <a:pPr marL="1260475" lvl="1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800" dirty="0"/>
              <a:t>neporušené,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u="sng" dirty="0"/>
              <a:t>osobně</a:t>
            </a:r>
            <a:r>
              <a:rPr lang="cs-CZ" dirty="0"/>
              <a:t>, 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dirty="0"/>
              <a:t>doporučenou </a:t>
            </a:r>
            <a:r>
              <a:rPr lang="cs-CZ" u="sng" dirty="0"/>
              <a:t>poštou</a:t>
            </a:r>
            <a:r>
              <a:rPr lang="cs-CZ" dirty="0"/>
              <a:t>, 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dirty="0"/>
              <a:t>kurýrní či jinou podobnou službou, 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dirty="0"/>
              <a:t>od termínu vyhlášení výzvy k předkládání </a:t>
            </a:r>
            <a:r>
              <a:rPr lang="cs-CZ" dirty="0" err="1"/>
              <a:t>ŽoNFP</a:t>
            </a:r>
            <a:r>
              <a:rPr lang="cs-CZ" dirty="0"/>
              <a:t> </a:t>
            </a:r>
            <a:r>
              <a:rPr lang="cs-CZ" u="sng" dirty="0"/>
              <a:t>do termínu uzavření výzvy </a:t>
            </a:r>
            <a:r>
              <a:rPr lang="cs-CZ" dirty="0"/>
              <a:t>(pozor maximální hodina pro osobní doručení žádosti),</a:t>
            </a:r>
          </a:p>
          <a:p>
            <a:pPr marL="720725" indent="-442913" algn="just">
              <a:buFont typeface="Wingdings" panose="05000000000000000000" pitchFamily="2" charset="2"/>
              <a:buChar char="Ø"/>
            </a:pPr>
            <a:r>
              <a:rPr lang="cs-CZ" u="sng" dirty="0"/>
              <a:t>na adresu </a:t>
            </a:r>
            <a:r>
              <a:rPr lang="cs-CZ" dirty="0"/>
              <a:t>příslušného Správce.</a:t>
            </a:r>
          </a:p>
        </p:txBody>
      </p:sp>
    </p:spTree>
    <p:extLst>
      <p:ext uri="{BB962C8B-B14F-4D97-AF65-F5344CB8AC3E}">
        <p14:creationId xmlns:p14="http://schemas.microsoft.com/office/powerpoint/2010/main" val="317229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-110836"/>
            <a:ext cx="10827327" cy="1325563"/>
          </a:xfrm>
        </p:spPr>
        <p:txBody>
          <a:bodyPr/>
          <a:lstStyle/>
          <a:p>
            <a:r>
              <a:rPr lang="cs-CZ" b="1" dirty="0"/>
              <a:t>Podrobný rozpočet malého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055DD6-EC51-45E6-B93E-EF6037DC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54" y="904875"/>
            <a:ext cx="92583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3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Předložení malého projektu – povinné přílohy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14BCE-C232-4199-BC43-EADDB66A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7" y="1454727"/>
            <a:ext cx="11151253" cy="561109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Výzva </a:t>
            </a:r>
            <a:r>
              <a:rPr lang="cs-CZ" b="1" dirty="0" err="1"/>
              <a:t>příl</a:t>
            </a:r>
            <a:r>
              <a:rPr lang="cs-CZ" b="1" dirty="0"/>
              <a:t>. č. 2 přehled povinných příloh 1.1</a:t>
            </a:r>
          </a:p>
          <a:p>
            <a:pPr algn="just"/>
            <a:endParaRPr lang="cs-CZ" sz="1400" dirty="0"/>
          </a:p>
          <a:p>
            <a:pPr marL="539750" indent="0" algn="just">
              <a:buNone/>
            </a:pPr>
            <a:r>
              <a:rPr lang="sk-SK" dirty="0"/>
              <a:t>1 - Podrobný rozpočet malého projektu,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2a - </a:t>
            </a:r>
            <a:r>
              <a:rPr lang="sk-SK" dirty="0" err="1"/>
              <a:t>Identifikace</a:t>
            </a:r>
            <a:r>
              <a:rPr lang="sk-SK" dirty="0"/>
              <a:t> </a:t>
            </a:r>
            <a:r>
              <a:rPr lang="sk-SK" dirty="0" err="1"/>
              <a:t>žadatele</a:t>
            </a:r>
            <a:r>
              <a:rPr lang="sk-SK" dirty="0"/>
              <a:t>/partnera,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3 - Doklad o </a:t>
            </a:r>
            <a:r>
              <a:rPr lang="sk-SK" dirty="0" err="1"/>
              <a:t>jmenování</a:t>
            </a:r>
            <a:r>
              <a:rPr lang="sk-SK" dirty="0"/>
              <a:t> </a:t>
            </a:r>
            <a:r>
              <a:rPr lang="sk-SK" dirty="0" err="1"/>
              <a:t>statutárního</a:t>
            </a:r>
            <a:r>
              <a:rPr lang="sk-SK" dirty="0"/>
              <a:t> </a:t>
            </a:r>
            <a:r>
              <a:rPr lang="sk-SK" dirty="0" err="1"/>
              <a:t>zástupce</a:t>
            </a:r>
            <a:r>
              <a:rPr lang="sk-SK" dirty="0"/>
              <a:t> </a:t>
            </a:r>
            <a:r>
              <a:rPr lang="sk-SK" dirty="0" err="1"/>
              <a:t>organizace</a:t>
            </a:r>
            <a:r>
              <a:rPr lang="sk-SK" dirty="0"/>
              <a:t>, </a:t>
            </a:r>
            <a:r>
              <a:rPr lang="sk-SK" dirty="0" err="1"/>
              <a:t>který</a:t>
            </a:r>
            <a:r>
              <a:rPr lang="sk-SK" dirty="0"/>
              <a:t> </a:t>
            </a:r>
            <a:r>
              <a:rPr lang="sk-SK" dirty="0" err="1"/>
              <a:t>podepisuje</a:t>
            </a:r>
            <a:r>
              <a:rPr lang="sk-SK" dirty="0"/>
              <a:t> </a:t>
            </a:r>
            <a:r>
              <a:rPr lang="sk-SK" dirty="0" err="1"/>
              <a:t>žádost</a:t>
            </a:r>
            <a:r>
              <a:rPr lang="sk-SK" dirty="0"/>
              <a:t> o NFP – </a:t>
            </a:r>
            <a:r>
              <a:rPr lang="sk-SK" dirty="0" err="1"/>
              <a:t>žadatel</a:t>
            </a:r>
            <a:r>
              <a:rPr lang="sk-SK" dirty="0"/>
              <a:t>/hlavní </a:t>
            </a:r>
            <a:r>
              <a:rPr lang="sk-SK" dirty="0" err="1"/>
              <a:t>přeshraniční</a:t>
            </a:r>
            <a:r>
              <a:rPr lang="sk-SK" dirty="0"/>
              <a:t> partner,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4a - Vzor Plné moci ČR </a:t>
            </a:r>
            <a:r>
              <a:rPr lang="sk-SK" dirty="0" err="1"/>
              <a:t>žadatelé</a:t>
            </a:r>
            <a:r>
              <a:rPr lang="sk-SK" dirty="0"/>
              <a:t>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5 - Výpis z </a:t>
            </a:r>
            <a:r>
              <a:rPr lang="sk-SK" dirty="0" err="1"/>
              <a:t>rejstříku</a:t>
            </a:r>
            <a:r>
              <a:rPr lang="sk-SK" dirty="0"/>
              <a:t> </a:t>
            </a:r>
            <a:r>
              <a:rPr lang="sk-SK" dirty="0" err="1"/>
              <a:t>trestů</a:t>
            </a:r>
            <a:r>
              <a:rPr lang="sk-SK" dirty="0"/>
              <a:t>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6a - Čestné </a:t>
            </a:r>
            <a:r>
              <a:rPr lang="sk-SK" dirty="0" err="1"/>
              <a:t>prohlášení</a:t>
            </a:r>
            <a:r>
              <a:rPr lang="sk-SK" dirty="0"/>
              <a:t>,</a:t>
            </a:r>
            <a:endParaRPr lang="cs-CZ" dirty="0"/>
          </a:p>
          <a:p>
            <a:pPr marL="539750" indent="0" algn="just">
              <a:buNone/>
            </a:pPr>
            <a:r>
              <a:rPr lang="sk-SK" dirty="0"/>
              <a:t>7 - Podklady pro </a:t>
            </a:r>
            <a:r>
              <a:rPr lang="sk-SK" dirty="0" err="1"/>
              <a:t>posouzení</a:t>
            </a:r>
            <a:r>
              <a:rPr lang="sk-SK" dirty="0"/>
              <a:t> </a:t>
            </a:r>
            <a:r>
              <a:rPr lang="sk-SK" dirty="0" err="1"/>
              <a:t>finančního</a:t>
            </a:r>
            <a:r>
              <a:rPr lang="sk-SK" dirty="0"/>
              <a:t> zdraví </a:t>
            </a:r>
            <a:r>
              <a:rPr lang="sk-SK" dirty="0" err="1"/>
              <a:t>žadatele</a:t>
            </a:r>
            <a:r>
              <a:rPr lang="sk-SK" dirty="0"/>
              <a:t> (čestné </a:t>
            </a:r>
            <a:r>
              <a:rPr lang="sk-SK" dirty="0" err="1"/>
              <a:t>prohlášení</a:t>
            </a:r>
            <a:r>
              <a:rPr lang="sk-SK" dirty="0"/>
              <a:t>),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18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Předložení malého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14BCE-C232-4199-BC43-EADDB66A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7" y="1246908"/>
            <a:ext cx="11151253" cy="5611092"/>
          </a:xfrm>
        </p:spPr>
        <p:txBody>
          <a:bodyPr>
            <a:normAutofit fontScale="92500"/>
          </a:bodyPr>
          <a:lstStyle/>
          <a:p>
            <a:pPr marL="539750" indent="0">
              <a:buNone/>
            </a:pPr>
            <a:r>
              <a:rPr lang="sk-SK" dirty="0"/>
              <a:t>8 - Dohoda o spolupráci </a:t>
            </a:r>
            <a:r>
              <a:rPr lang="sk-SK" dirty="0" err="1"/>
              <a:t>partnerů</a:t>
            </a:r>
            <a:r>
              <a:rPr lang="sk-SK" dirty="0"/>
              <a:t> na </a:t>
            </a:r>
            <a:r>
              <a:rPr lang="sk-SK" dirty="0" err="1"/>
              <a:t>malém</a:t>
            </a:r>
            <a:r>
              <a:rPr lang="sk-SK" dirty="0"/>
              <a:t> projektu,</a:t>
            </a:r>
            <a:endParaRPr lang="cs-CZ" dirty="0"/>
          </a:p>
          <a:p>
            <a:pPr marL="539750" indent="0">
              <a:buNone/>
            </a:pPr>
            <a:r>
              <a:rPr lang="sk-SK" dirty="0"/>
              <a:t>9 - </a:t>
            </a:r>
            <a:r>
              <a:rPr lang="sk-SK" dirty="0" err="1"/>
              <a:t>Příprava</a:t>
            </a:r>
            <a:r>
              <a:rPr lang="sk-SK" dirty="0"/>
              <a:t> malého projektu.</a:t>
            </a:r>
          </a:p>
          <a:p>
            <a:pPr marL="539750" indent="0">
              <a:buNone/>
            </a:pPr>
            <a:r>
              <a:rPr lang="sk-SK" dirty="0"/>
              <a:t>10a - </a:t>
            </a:r>
            <a:r>
              <a:rPr lang="sk-SK" dirty="0" err="1"/>
              <a:t>Vyjádření</a:t>
            </a:r>
            <a:r>
              <a:rPr lang="sk-SK" dirty="0"/>
              <a:t> </a:t>
            </a:r>
            <a:r>
              <a:rPr lang="sk-SK" dirty="0" err="1"/>
              <a:t>příslušného</a:t>
            </a:r>
            <a:r>
              <a:rPr lang="sk-SK" dirty="0"/>
              <a:t> orgánu k územím Natura 2000,</a:t>
            </a:r>
          </a:p>
          <a:p>
            <a:pPr marL="539750" indent="0">
              <a:buNone/>
            </a:pPr>
            <a:endParaRPr lang="cs-CZ" dirty="0"/>
          </a:p>
          <a:p>
            <a:pPr marL="539750" indent="0">
              <a:buNone/>
            </a:pPr>
            <a:r>
              <a:rPr lang="sk-SK" dirty="0" err="1"/>
              <a:t>Přílohy</a:t>
            </a:r>
            <a:r>
              <a:rPr lang="sk-SK" dirty="0"/>
              <a:t> požadované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realizaci</a:t>
            </a:r>
            <a:r>
              <a:rPr lang="sk-SK" dirty="0"/>
              <a:t> </a:t>
            </a:r>
            <a:r>
              <a:rPr lang="sk-SK" dirty="0" err="1"/>
              <a:t>stavebních</a:t>
            </a:r>
            <a:r>
              <a:rPr lang="sk-SK" dirty="0"/>
              <a:t> </a:t>
            </a:r>
            <a:r>
              <a:rPr lang="sk-SK" dirty="0" err="1"/>
              <a:t>investic</a:t>
            </a:r>
            <a:r>
              <a:rPr lang="sk-SK" dirty="0"/>
              <a:t> v rámci malého projektu:</a:t>
            </a:r>
            <a:endParaRPr lang="cs-CZ" dirty="0"/>
          </a:p>
          <a:p>
            <a:pPr marL="539750" indent="0">
              <a:buNone/>
            </a:pPr>
            <a:r>
              <a:rPr lang="sk-SK" dirty="0"/>
              <a:t>11 - Doklady </a:t>
            </a:r>
            <a:r>
              <a:rPr lang="sk-SK" dirty="0" err="1"/>
              <a:t>prokazující</a:t>
            </a:r>
            <a:r>
              <a:rPr lang="sk-SK" dirty="0"/>
              <a:t> </a:t>
            </a:r>
            <a:r>
              <a:rPr lang="sk-SK" dirty="0" err="1"/>
              <a:t>vlastnické</a:t>
            </a:r>
            <a:r>
              <a:rPr lang="sk-SK" dirty="0"/>
              <a:t> právo k </a:t>
            </a:r>
            <a:r>
              <a:rPr lang="sk-SK" dirty="0" err="1"/>
              <a:t>nemovitostem</a:t>
            </a:r>
            <a:r>
              <a:rPr lang="sk-SK" dirty="0"/>
              <a:t> – </a:t>
            </a:r>
            <a:r>
              <a:rPr lang="sk-SK" dirty="0" err="1"/>
              <a:t>katastrální</a:t>
            </a:r>
            <a:r>
              <a:rPr lang="sk-SK" dirty="0"/>
              <a:t> mapa,</a:t>
            </a:r>
            <a:endParaRPr lang="cs-CZ" dirty="0"/>
          </a:p>
          <a:p>
            <a:pPr marL="539750" indent="0">
              <a:buNone/>
            </a:pPr>
            <a:r>
              <a:rPr lang="sk-SK" dirty="0"/>
              <a:t>12 - Doklady k povolení stavby – doklad o zahájení </a:t>
            </a:r>
            <a:r>
              <a:rPr lang="sk-SK" dirty="0" err="1"/>
              <a:t>řízení</a:t>
            </a:r>
            <a:r>
              <a:rPr lang="sk-SK" dirty="0"/>
              <a:t>,</a:t>
            </a:r>
            <a:endParaRPr lang="cs-CZ" dirty="0"/>
          </a:p>
          <a:p>
            <a:pPr marL="539750" indent="0">
              <a:buNone/>
            </a:pPr>
            <a:r>
              <a:rPr lang="sk-SK" dirty="0"/>
              <a:t>13 - Technická </a:t>
            </a:r>
            <a:r>
              <a:rPr lang="sk-SK" dirty="0" err="1"/>
              <a:t>dokumentace</a:t>
            </a:r>
            <a:r>
              <a:rPr lang="sk-SK" dirty="0"/>
              <a:t>,</a:t>
            </a:r>
            <a:endParaRPr lang="cs-CZ" dirty="0"/>
          </a:p>
          <a:p>
            <a:pPr marL="539750" indent="0">
              <a:buNone/>
            </a:pPr>
            <a:r>
              <a:rPr lang="sk-SK" dirty="0"/>
              <a:t>14 - </a:t>
            </a:r>
            <a:r>
              <a:rPr lang="sk-SK" dirty="0" err="1"/>
              <a:t>Fotodokumentace</a:t>
            </a:r>
            <a:r>
              <a:rPr lang="sk-SK" dirty="0"/>
              <a:t> </a:t>
            </a:r>
            <a:r>
              <a:rPr lang="sk-SK" dirty="0" err="1"/>
              <a:t>stavebního</a:t>
            </a:r>
            <a:r>
              <a:rPr lang="sk-SK" dirty="0"/>
              <a:t> objektu, </a:t>
            </a:r>
            <a:endParaRPr lang="cs-CZ" dirty="0"/>
          </a:p>
          <a:p>
            <a:pPr marL="539750" indent="0">
              <a:buNone/>
            </a:pPr>
            <a:endParaRPr lang="sk-SK" dirty="0"/>
          </a:p>
          <a:p>
            <a:pPr marL="539750" indent="0">
              <a:buNone/>
            </a:pPr>
            <a:r>
              <a:rPr lang="sk-SK" dirty="0"/>
              <a:t>15 - Elektronická </a:t>
            </a:r>
            <a:r>
              <a:rPr lang="sk-SK" dirty="0" err="1"/>
              <a:t>verze</a:t>
            </a:r>
            <a:r>
              <a:rPr lang="sk-SK" dirty="0"/>
              <a:t> </a:t>
            </a:r>
            <a:r>
              <a:rPr lang="sk-SK" dirty="0" err="1"/>
              <a:t>žádosti</a:t>
            </a:r>
            <a:r>
              <a:rPr lang="sk-SK" dirty="0"/>
              <a:t> na CD resp. DVD, </a:t>
            </a:r>
            <a:r>
              <a:rPr lang="sk-SK" dirty="0" err="1"/>
              <a:t>flash</a:t>
            </a:r>
            <a:r>
              <a:rPr lang="sk-SK" dirty="0"/>
              <a:t> disk.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34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1764F65-F663-4A87-A9CB-DDAAF805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cs-CZ" dirty="0"/>
              <a:t>Děkuji vám za pozornost!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566F955-0D9C-42C0-8777-A40E46BF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Bc. Hana Strnadelová</a:t>
            </a:r>
          </a:p>
          <a:p>
            <a:endParaRPr lang="cs-CZ" dirty="0"/>
          </a:p>
          <a:p>
            <a:r>
              <a:rPr lang="cs-CZ" dirty="0"/>
              <a:t>projektový manažer</a:t>
            </a:r>
          </a:p>
          <a:p>
            <a:r>
              <a:rPr lang="cs-CZ" dirty="0"/>
              <a:t>Region Bílé Karpaty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16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Předložení malého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14BCE-C232-4199-BC43-EADDB66A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7" y="1246908"/>
            <a:ext cx="11151253" cy="56110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Žádosti odeslané jinými způsoby (např. faxem, e-mailem) nebo doručené na jiné adresy </a:t>
            </a:r>
            <a:r>
              <a:rPr lang="cs-CZ" b="1" dirty="0"/>
              <a:t>nebudou akceptovány a budou vráceny odesílateli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Formulář </a:t>
            </a:r>
            <a:r>
              <a:rPr lang="cs-CZ" dirty="0" err="1"/>
              <a:t>ŽoNFP</a:t>
            </a:r>
            <a:r>
              <a:rPr lang="cs-CZ" dirty="0"/>
              <a:t> </a:t>
            </a:r>
            <a:r>
              <a:rPr lang="cs-CZ" b="1" dirty="0"/>
              <a:t>musí být předložen</a:t>
            </a:r>
            <a:r>
              <a:rPr lang="cs-CZ" dirty="0"/>
              <a:t>:</a:t>
            </a:r>
          </a:p>
          <a:p>
            <a:pPr marL="720725" indent="-4429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u="sng" dirty="0"/>
              <a:t>ve 2 vyhotoveních</a:t>
            </a:r>
            <a:r>
              <a:rPr lang="cs-CZ" dirty="0"/>
              <a:t>, z nichž jedno musí mít náležitosti originálu,</a:t>
            </a:r>
          </a:p>
          <a:p>
            <a:pPr marL="720725" indent="-4429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u="sng" dirty="0"/>
              <a:t>v elektronické podobě </a:t>
            </a:r>
            <a:r>
              <a:rPr lang="cs-CZ" dirty="0"/>
              <a:t>(v předepsaném formátu, VČETNĚ projektové dok.),</a:t>
            </a:r>
          </a:p>
          <a:p>
            <a:pPr marL="720725" indent="-4429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na jednom kusu </a:t>
            </a:r>
            <a:r>
              <a:rPr lang="cs-CZ" u="sng" dirty="0"/>
              <a:t>čitelného elektronického media </a:t>
            </a:r>
            <a:r>
              <a:rPr lang="cs-CZ" dirty="0"/>
              <a:t>(např. DVD, CD, </a:t>
            </a:r>
            <a:r>
              <a:rPr lang="cs-CZ" dirty="0" err="1"/>
              <a:t>flash</a:t>
            </a:r>
            <a:r>
              <a:rPr lang="cs-CZ" dirty="0"/>
              <a:t> disk).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ŽoNFP</a:t>
            </a:r>
            <a:r>
              <a:rPr lang="cs-CZ" dirty="0"/>
              <a:t> </a:t>
            </a:r>
            <a:r>
              <a:rPr lang="cs-CZ" b="1" dirty="0"/>
              <a:t>nebude převzata a bude vrácena </a:t>
            </a:r>
            <a:r>
              <a:rPr lang="cs-CZ" dirty="0"/>
              <a:t>zpět žadateli pokud:</a:t>
            </a:r>
          </a:p>
          <a:p>
            <a:pPr marL="720725" lvl="0" indent="-4429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obal/obálka </a:t>
            </a:r>
            <a:r>
              <a:rPr lang="cs-CZ" dirty="0" err="1"/>
              <a:t>ŽoNFP</a:t>
            </a:r>
            <a:r>
              <a:rPr lang="cs-CZ" dirty="0"/>
              <a:t> </a:t>
            </a:r>
            <a:r>
              <a:rPr lang="cs-CZ" u="sng" dirty="0"/>
              <a:t>je výrazně poškozený </a:t>
            </a:r>
            <a:r>
              <a:rPr lang="cs-CZ" dirty="0"/>
              <a:t>(existuje podezření, že některá část mohla být doplněna nebo vybrána),</a:t>
            </a:r>
          </a:p>
          <a:p>
            <a:pPr marL="720725" lvl="0" indent="-4429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na obalu žádosti </a:t>
            </a:r>
            <a:r>
              <a:rPr lang="cs-CZ" b="1" dirty="0"/>
              <a:t>nebudou uvedeny požadované náležitosti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09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Žádost o NFP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14BCE-C232-4199-BC43-EADDB66A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7" y="1246908"/>
            <a:ext cx="11151253" cy="5611092"/>
          </a:xfrm>
        </p:spPr>
        <p:txBody>
          <a:bodyPr>
            <a:normAutofit/>
          </a:bodyPr>
          <a:lstStyle/>
          <a:p>
            <a:pPr marL="539750" indent="-457200">
              <a:buFontTx/>
              <a:buChar char="-"/>
            </a:pPr>
            <a:r>
              <a:rPr lang="cs-CZ" dirty="0"/>
              <a:t>formulář žádosti ve formátu MS Excel</a:t>
            </a:r>
          </a:p>
          <a:p>
            <a:pPr marL="539750" indent="-457200">
              <a:buFontTx/>
              <a:buChar char="-"/>
            </a:pPr>
            <a:r>
              <a:rPr lang="cs-CZ" dirty="0"/>
              <a:t>ke stažení na webových stránkách </a:t>
            </a:r>
          </a:p>
          <a:p>
            <a:pPr marL="539750" indent="-457200">
              <a:buFontTx/>
              <a:buChar char="-"/>
            </a:pPr>
            <a:r>
              <a:rPr lang="cs-CZ" dirty="0">
                <a:hlinkClick r:id="rId2"/>
              </a:rPr>
              <a:t>http://regionbilekarpaty.cz/dokumentace-k-4-vyzve-</a:t>
            </a:r>
            <a:endParaRPr lang="cs-CZ" dirty="0"/>
          </a:p>
          <a:p>
            <a:pPr marL="539750" indent="-457200">
              <a:buFontTx/>
              <a:buChar char="-"/>
            </a:pPr>
            <a:r>
              <a:rPr lang="cs-CZ" dirty="0"/>
              <a:t>soubor má dvě záložky: formulář žádosti + formulář podrobného rozpočtu</a:t>
            </a:r>
          </a:p>
          <a:p>
            <a:pPr marL="539750" indent="-457200">
              <a:buFontTx/>
              <a:buChar char="-"/>
            </a:pPr>
            <a:r>
              <a:rPr lang="cs-CZ" dirty="0"/>
              <a:t>je třeba žádost předložit:</a:t>
            </a:r>
          </a:p>
          <a:p>
            <a:pPr marL="984250" indent="-457200">
              <a:buFont typeface="Wingdings" panose="05000000000000000000" pitchFamily="2" charset="2"/>
              <a:buChar char="Ø"/>
            </a:pPr>
            <a:r>
              <a:rPr lang="cs-CZ" dirty="0"/>
              <a:t>elektronicky ve formátu MS Excel a v .</a:t>
            </a:r>
            <a:r>
              <a:rPr lang="cs-CZ" dirty="0" err="1"/>
              <a:t>pdf</a:t>
            </a:r>
            <a:r>
              <a:rPr lang="cs-CZ" dirty="0"/>
              <a:t> + v tištěné podobě s podpisy</a:t>
            </a:r>
          </a:p>
          <a:p>
            <a:pPr marL="984250" indent="-457200">
              <a:buFont typeface="Wingdings" panose="05000000000000000000" pitchFamily="2" charset="2"/>
              <a:buChar char="Ø"/>
            </a:pPr>
            <a:r>
              <a:rPr lang="cs-CZ" dirty="0"/>
              <a:t>v podobě zveřejněné Správcem, není možné upravovat formulář</a:t>
            </a:r>
          </a:p>
          <a:p>
            <a:pPr marL="984250" indent="-457200">
              <a:buFont typeface="Wingdings" panose="05000000000000000000" pitchFamily="2" charset="2"/>
              <a:buChar char="Ø"/>
            </a:pPr>
            <a:r>
              <a:rPr lang="cs-CZ" dirty="0"/>
              <a:t>číslování a podoba tištěné verze musí odpovídat elektronické podobě</a:t>
            </a:r>
          </a:p>
          <a:p>
            <a:pPr marL="984250" indent="-457200">
              <a:buFont typeface="Wingdings" panose="05000000000000000000" pitchFamily="2" charset="2"/>
              <a:buChar char="Ø"/>
            </a:pPr>
            <a:r>
              <a:rPr lang="cs-CZ" dirty="0"/>
              <a:t>musí být vyplněny všechny řádky a údaje </a:t>
            </a:r>
          </a:p>
          <a:p>
            <a:pPr marL="539750" indent="-4572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92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CE65DC-5FD7-43EB-BEC6-FE5D3AEC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1076924"/>
            <a:ext cx="7910945" cy="57810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EDD7D7A-C21D-4E4B-BA9E-A0CAD6BB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86" y="4444174"/>
            <a:ext cx="924306" cy="2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1. Identifikace Ž a P 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1246908"/>
            <a:ext cx="11429998" cy="5611092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dirty="0"/>
              <a:t>1.1 Identifikace </a:t>
            </a:r>
            <a:r>
              <a:rPr lang="cs-CZ" b="1" dirty="0"/>
              <a:t>žadatele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1.2 Identifikace </a:t>
            </a:r>
            <a:r>
              <a:rPr lang="cs-CZ" b="1" dirty="0"/>
              <a:t>Hlavního přeshraničního partnera </a:t>
            </a:r>
            <a:r>
              <a:rPr lang="cs-CZ" dirty="0"/>
              <a:t>(HCP)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1.3 Identifikace </a:t>
            </a:r>
            <a:r>
              <a:rPr lang="cs-CZ" b="1" dirty="0"/>
              <a:t>Partnera </a:t>
            </a:r>
            <a:r>
              <a:rPr lang="cs-CZ" dirty="0"/>
              <a:t>malého projektu 2, 3 a více (</a:t>
            </a:r>
            <a:r>
              <a:rPr lang="cs-CZ" i="1" dirty="0"/>
              <a:t>Řádky (číslo řádku 76 a dále) pro tyto informace bývají skryty. V případě nevyužití pro více partnerů, nevyužité řádky opět skrýt, aby formulář žádosti nebyl zbytečně dlouhý.)</a:t>
            </a:r>
          </a:p>
          <a:p>
            <a:pPr marL="539750" indent="-457200" algn="just">
              <a:buFontTx/>
              <a:buChar char="-"/>
            </a:pPr>
            <a:endParaRPr lang="cs-CZ" i="1" dirty="0"/>
          </a:p>
          <a:p>
            <a:pPr marL="539750" indent="-457200" algn="just">
              <a:buFontTx/>
              <a:buChar char="-"/>
            </a:pPr>
            <a:r>
              <a:rPr lang="cs-CZ" u="sng" dirty="0"/>
              <a:t>Vyplňované údaje: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Název/obchodní jméno, sídlo, kraj, stát, IČ, DIČ, plátce DPH, sektor	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Statutární orgán – jméno, příjmení, funkce v instituci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Předmět činnosti žadatele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19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1. Identifikace 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1246908"/>
            <a:ext cx="11429998" cy="5611092"/>
          </a:xfrm>
        </p:spPr>
        <p:txBody>
          <a:bodyPr>
            <a:normAutofit lnSpcReduction="10000"/>
          </a:bodyPr>
          <a:lstStyle/>
          <a:p>
            <a:pPr marL="539750" indent="-457200" algn="just">
              <a:buFontTx/>
              <a:buChar char="-"/>
            </a:pPr>
            <a:r>
              <a:rPr lang="cs-CZ" dirty="0"/>
              <a:t>NEJPODSTNĚJŠÍ ČÁST TÉTO KAPITOLY</a:t>
            </a:r>
          </a:p>
          <a:p>
            <a:pPr marL="539750" indent="-457200" algn="just">
              <a:buFontTx/>
              <a:buChar char="-"/>
            </a:pPr>
            <a:r>
              <a:rPr lang="cs-CZ" b="1" dirty="0"/>
              <a:t>1.1.2 KOMUNIKACE ŽADATELE VE VĚCI ŽÁDOSTI O NFP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Kontaktní údaje a adresa pro doručování písemností</a:t>
            </a:r>
          </a:p>
          <a:p>
            <a:pPr marL="539750" indent="-457200" algn="just">
              <a:buFontTx/>
              <a:buChar char="-"/>
            </a:pPr>
            <a:endParaRPr lang="cs-CZ" i="1" dirty="0"/>
          </a:p>
          <a:p>
            <a:pPr marL="539750" indent="-457200" algn="just">
              <a:buFontTx/>
              <a:buChar char="-"/>
            </a:pPr>
            <a:r>
              <a:rPr lang="cs-CZ" u="sng" dirty="0"/>
              <a:t>Vyplňované údaje: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Kontaktní osoba (jméno, příjmení, funkce v instituci)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Adresa pro doručování písemností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E-mail pro komunikaci v rámci projektu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Telefon/mobil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endParaRPr lang="cs-CZ" dirty="0"/>
          </a:p>
          <a:p>
            <a:pPr marL="539750" indent="-457200" algn="just">
              <a:lnSpc>
                <a:spcPct val="100000"/>
              </a:lnSpc>
              <a:buFontTx/>
              <a:buChar char="-"/>
              <a:tabLst>
                <a:tab pos="5653088" algn="l"/>
              </a:tabLst>
            </a:pPr>
            <a:r>
              <a:rPr lang="cs-CZ" dirty="0"/>
              <a:t>Je možné uvést více osob, </a:t>
            </a:r>
            <a:r>
              <a:rPr lang="cs-CZ" b="1" dirty="0"/>
              <a:t>POUZE S TĚMITO OSOBAMI BUDE VEDENA KOMUNIKACE V RÁMCI PROJEKTU</a:t>
            </a:r>
            <a:r>
              <a:rPr lang="cs-CZ" dirty="0"/>
              <a:t>!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2. Identifikace MP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1246908"/>
            <a:ext cx="11790216" cy="5611092"/>
          </a:xfrm>
        </p:spPr>
        <p:txBody>
          <a:bodyPr>
            <a:normAutofit fontScale="92500" lnSpcReduction="10000"/>
          </a:bodyPr>
          <a:lstStyle/>
          <a:p>
            <a:pPr marL="8964613" indent="-277813" algn="just">
              <a:buFontTx/>
              <a:buChar char="-"/>
            </a:pPr>
            <a:r>
              <a:rPr lang="cs-CZ" sz="3000" dirty="0"/>
              <a:t>většina údajů zde vyplněných se načítá </a:t>
            </a:r>
            <a:r>
              <a:rPr lang="cs-CZ" sz="3000" dirty="0" err="1"/>
              <a:t>automa-ticky</a:t>
            </a:r>
            <a:r>
              <a:rPr lang="cs-CZ" sz="3000" dirty="0"/>
              <a:t> do úvodních informací žádosti</a:t>
            </a:r>
          </a:p>
          <a:p>
            <a:pPr marL="8964613" indent="-277813" algn="just">
              <a:buFontTx/>
              <a:buChar char="-"/>
            </a:pPr>
            <a:endParaRPr lang="cs-CZ" sz="1500" dirty="0"/>
          </a:p>
          <a:p>
            <a:pPr marL="8964613" indent="-277813" algn="just">
              <a:buFontTx/>
              <a:buChar char="-"/>
            </a:pPr>
            <a:r>
              <a:rPr lang="cs-CZ" sz="3000" dirty="0"/>
              <a:t>je </a:t>
            </a:r>
            <a:r>
              <a:rPr lang="cs-CZ" sz="3000" b="1" dirty="0"/>
              <a:t>NUTNÉ </a:t>
            </a:r>
            <a:r>
              <a:rPr lang="cs-CZ" sz="3000" dirty="0"/>
              <a:t>zvolit:</a:t>
            </a:r>
          </a:p>
          <a:p>
            <a:pPr marL="9421813" indent="-457200" algn="just">
              <a:buFont typeface="Wingdings" panose="05000000000000000000" pitchFamily="2" charset="2"/>
              <a:buChar char="Ø"/>
            </a:pPr>
            <a:r>
              <a:rPr lang="cs-CZ" sz="3000" dirty="0"/>
              <a:t>udržitelný rozvoj (</a:t>
            </a:r>
            <a:r>
              <a:rPr lang="cs-CZ" sz="3000" dirty="0" err="1"/>
              <a:t>zaškrnout</a:t>
            </a:r>
            <a:r>
              <a:rPr lang="cs-CZ" sz="3000" dirty="0"/>
              <a:t>)</a:t>
            </a:r>
          </a:p>
          <a:p>
            <a:pPr marL="9421813" indent="-45720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9421813" indent="-457200" algn="just">
              <a:buFont typeface="Wingdings" panose="05000000000000000000" pitchFamily="2" charset="2"/>
              <a:buChar char="Ø"/>
            </a:pPr>
            <a:r>
              <a:rPr lang="cs-CZ" sz="3000" dirty="0"/>
              <a:t>rovnost mužů a žen (výběr z rozevíracího seznamu)</a:t>
            </a:r>
            <a:endParaRPr lang="cs-CZ" dirty="0"/>
          </a:p>
          <a:p>
            <a:pPr marL="9421813" indent="-457200" algn="just">
              <a:buFont typeface="Wingdings" panose="05000000000000000000" pitchFamily="2" charset="2"/>
              <a:buChar char="Ø"/>
            </a:pPr>
            <a:endParaRPr lang="cs-CZ" dirty="0"/>
          </a:p>
          <a:p>
            <a:pPr marL="9421813" indent="-457200" algn="just">
              <a:buFont typeface="Wingdings" panose="05000000000000000000" pitchFamily="2" charset="2"/>
              <a:buChar char="Ø"/>
            </a:pPr>
            <a:endParaRPr lang="cs-CZ" dirty="0"/>
          </a:p>
          <a:p>
            <a:pPr marL="539750" indent="-457200" algn="just">
              <a:buFontTx/>
              <a:buChar char="-"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659EBA-0E6F-4E32-A8CB-AAFB5C83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1246908"/>
            <a:ext cx="90392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1265-6035-4259-BFDD-95288E2D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/>
              <a:t>Formulář žádosti o NFP – 3. Místo realizace MP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700AB92-5150-4386-87A4-666ABC0A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1246908"/>
            <a:ext cx="11429998" cy="5611092"/>
          </a:xfrm>
        </p:spPr>
        <p:txBody>
          <a:bodyPr>
            <a:normAutofit/>
          </a:bodyPr>
          <a:lstStyle/>
          <a:p>
            <a:pPr marL="539750" indent="-457200" algn="just">
              <a:buFontTx/>
              <a:buChar char="-"/>
            </a:pPr>
            <a:r>
              <a:rPr lang="cs-CZ" dirty="0"/>
              <a:t>3.1.1 Místo realizace MP v České republice</a:t>
            </a:r>
          </a:p>
          <a:p>
            <a:pPr marL="539750" indent="-457200" algn="just">
              <a:buFontTx/>
              <a:buChar char="-"/>
            </a:pPr>
            <a:r>
              <a:rPr lang="cs-CZ" dirty="0"/>
              <a:t>3.1.2 Místo realizace MP ve Slovenské republice</a:t>
            </a:r>
          </a:p>
          <a:p>
            <a:pPr marL="539750" indent="-457200" algn="just">
              <a:buFontTx/>
              <a:buChar char="-"/>
            </a:pPr>
            <a:endParaRPr lang="cs-CZ" i="1" dirty="0"/>
          </a:p>
          <a:p>
            <a:pPr marL="539750" indent="-457200" algn="just">
              <a:buFontTx/>
              <a:buChar char="-"/>
            </a:pPr>
            <a:r>
              <a:rPr lang="cs-CZ" u="sng" dirty="0"/>
              <a:t>Vyplňované údaje: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Region (NUTS II)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Vyšší územní celek (NUTS III)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Okres (NUTS IV)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Obec</a:t>
            </a:r>
          </a:p>
          <a:p>
            <a:pPr marL="984250" indent="-457200" algn="just">
              <a:buFont typeface="Wingdings" panose="05000000000000000000" pitchFamily="2" charset="2"/>
              <a:buChar char="Ø"/>
              <a:tabLst>
                <a:tab pos="5653088" algn="l"/>
              </a:tabLst>
            </a:pPr>
            <a:r>
              <a:rPr lang="cs-CZ" dirty="0"/>
              <a:t>Parcelní čísla a čísla popisná staveb</a:t>
            </a:r>
          </a:p>
        </p:txBody>
      </p:sp>
    </p:spTree>
    <p:extLst>
      <p:ext uri="{BB962C8B-B14F-4D97-AF65-F5344CB8AC3E}">
        <p14:creationId xmlns:p14="http://schemas.microsoft.com/office/powerpoint/2010/main" val="30407357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1215</Words>
  <Application>Microsoft Office PowerPoint</Application>
  <PresentationFormat>Širokoúhlá obrazovka</PresentationFormat>
  <Paragraphs>176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Příprava malého projektu  - 2. část  Předložení MP, žádost a přílohy</vt:lpstr>
      <vt:lpstr>Předložení malého projektu</vt:lpstr>
      <vt:lpstr>Předložení malého projektu</vt:lpstr>
      <vt:lpstr>Žádost o NFP</vt:lpstr>
      <vt:lpstr>Formulář žádosti o NFP</vt:lpstr>
      <vt:lpstr>Formulář žádosti o NFP – 1. Identifikace Ž a P  </vt:lpstr>
      <vt:lpstr>Formulář žádosti o NFP – 1. Identifikace  </vt:lpstr>
      <vt:lpstr>Formulář žádosti o NFP – 2. Identifikace MP </vt:lpstr>
      <vt:lpstr>Formulář žádosti o NFP – 3. Místo realizace MP</vt:lpstr>
      <vt:lpstr>Formulář žádosti o NFP – 4. Popis MP</vt:lpstr>
      <vt:lpstr>Formulář žádosti o NFP – kapitola 5. a 6.</vt:lpstr>
      <vt:lpstr>Formulář žádosti o NFP – 7. Aktivity MP a očekávané měřitelné ukazatele</vt:lpstr>
      <vt:lpstr>Formulář žádosti o NFP – Vazba části 7.2 a 7.3</vt:lpstr>
      <vt:lpstr>Formulář žádosti o NFP – 8. Spolupráce a dopad</vt:lpstr>
      <vt:lpstr>Formulář žádosti o NFP – 9. Rozpočet MP</vt:lpstr>
      <vt:lpstr>Formulář žádosti o NFP – 9.B Spolufinancování</vt:lpstr>
      <vt:lpstr>Formulář žádosti o NFP – závěr žádosti o NFP</vt:lpstr>
      <vt:lpstr>Podrobný rozpočet malého projektu</vt:lpstr>
      <vt:lpstr>Podrobný rozpočet malého projektu</vt:lpstr>
      <vt:lpstr>Podrobný rozpočet malého projektu</vt:lpstr>
      <vt:lpstr>Předložení malého projektu – povinné přílohy</vt:lpstr>
      <vt:lpstr>Předložení malého projektu</vt:lpstr>
      <vt:lpstr>Děkuji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Průběh a realizace malého projektu</dc:title>
  <dc:creator>DELL-2</dc:creator>
  <cp:lastModifiedBy>Strnadelová</cp:lastModifiedBy>
  <cp:revision>167</cp:revision>
  <cp:lastPrinted>2018-12-06T11:56:21Z</cp:lastPrinted>
  <dcterms:created xsi:type="dcterms:W3CDTF">2018-08-14T04:53:05Z</dcterms:created>
  <dcterms:modified xsi:type="dcterms:W3CDTF">2020-01-27T09:58:33Z</dcterms:modified>
</cp:coreProperties>
</file>